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62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4" r:id="rId16"/>
    <p:sldId id="276" r:id="rId17"/>
    <p:sldId id="284" r:id="rId18"/>
    <p:sldId id="285" r:id="rId19"/>
    <p:sldId id="286" r:id="rId20"/>
    <p:sldId id="28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FE8B-AEF6-698A-A116-977E4925E1C3}" v="2319" dt="2021-03-28T14:36:16.185"/>
    <p1510:client id="{16A1B89F-90BC-B000-D49B-BA814FFAC715}" v="946" dt="2021-03-28T10:35:29.492"/>
    <p1510:client id="{3FE8B89F-F064-B000-BBD0-E6BCBA823A91}" v="142" dt="2021-03-29T05:57:24.746"/>
    <p1510:client id="{5EB7B89F-6006-B000-D49B-B6BDF433AD7E}" v="715" dt="2021-03-28T15:34:58.319"/>
    <p1510:client id="{A8D3BAB0-B61B-4DF6-A5F2-F37C315348FC}" v="1382" dt="2021-03-27T16:10:40.437"/>
    <p1510:client id="{F61DA606-B3B4-8AE5-1158-6677CA1B69C0}" v="1582" dt="2021-03-29T18:20:51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8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3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4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1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7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5/27/2021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7">
            <a:extLst>
              <a:ext uri="{FF2B5EF4-FFF2-40B4-BE49-F238E27FC236}">
                <a16:creationId xmlns:a16="http://schemas.microsoft.com/office/drawing/2014/main" id="{BCAE8BE1-A178-4D43-B3B0-FF22D765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">
            <a:extLst>
              <a:ext uri="{FF2B5EF4-FFF2-40B4-BE49-F238E27FC236}">
                <a16:creationId xmlns:a16="http://schemas.microsoft.com/office/drawing/2014/main" id="{3819626A-1849-4F10-89EC-215F6A4BC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7674" y="1080738"/>
            <a:ext cx="8595239" cy="1499382"/>
          </a:xfrm>
        </p:spPr>
        <p:txBody>
          <a:bodyPr anchor="b">
            <a:normAutofit fontScale="90000"/>
          </a:bodyPr>
          <a:lstStyle/>
          <a:p>
            <a:r>
              <a:rPr lang="en-US" altLang="ko-KR" sz="3600" dirty="0">
                <a:ea typeface="맑은 고딕"/>
              </a:rPr>
              <a:t>Character-level </a:t>
            </a:r>
            <a:r>
              <a:rPr lang="ko-KR" altLang="en-US" sz="3600" dirty="0" err="1">
                <a:ea typeface="맑은 고딕"/>
              </a:rPr>
              <a:t>Convolutional</a:t>
            </a:r>
            <a:r>
              <a:rPr lang="ko-KR" altLang="en-US" sz="3600" dirty="0">
                <a:ea typeface="맑은 고딕"/>
              </a:rPr>
              <a:t> Networks </a:t>
            </a:r>
            <a:r>
              <a:rPr lang="ko-KR" altLang="en-US" sz="3600" dirty="0" err="1">
                <a:ea typeface="맑은 고딕"/>
              </a:rPr>
              <a:t>for</a:t>
            </a:r>
            <a:r>
              <a:rPr lang="ko-KR" altLang="en-US" sz="3600" dirty="0">
                <a:ea typeface="맑은 고딕"/>
              </a:rPr>
              <a:t> </a:t>
            </a:r>
            <a:r>
              <a:rPr lang="en-US" altLang="ko-KR" sz="3600" dirty="0">
                <a:ea typeface="맑은 고딕"/>
              </a:rPr>
              <a:t>Text</a:t>
            </a:r>
            <a:r>
              <a:rPr lang="ko-KR" altLang="en-US" sz="3600" dirty="0">
                <a:ea typeface="맑은 고딕"/>
              </a:rPr>
              <a:t> </a:t>
            </a:r>
            <a:r>
              <a:rPr lang="ko-KR" altLang="en-US" sz="3600" dirty="0" err="1">
                <a:ea typeface="맑은 고딕"/>
              </a:rPr>
              <a:t>Classification</a:t>
            </a:r>
            <a:br>
              <a:rPr lang="ko-KR" altLang="en-US" dirty="0">
                <a:ea typeface="맑은 고딕"/>
                <a:cs typeface="Microsoft GothicNeo"/>
              </a:rPr>
            </a:br>
            <a:r>
              <a:rPr lang="ko-KR" altLang="en-US" sz="2400" dirty="0">
                <a:ea typeface="맑은 고딕"/>
              </a:rPr>
              <a:t>- </a:t>
            </a:r>
            <a:r>
              <a:rPr lang="en-US" altLang="ko-KR" sz="2400" dirty="0">
                <a:ea typeface="맑은 고딕"/>
              </a:rPr>
              <a:t>Xiang Zhang, </a:t>
            </a:r>
            <a:r>
              <a:rPr lang="en-US" altLang="ko-KR" sz="2400" dirty="0" err="1">
                <a:ea typeface="맑은 고딕"/>
              </a:rPr>
              <a:t>Junbo</a:t>
            </a:r>
            <a:r>
              <a:rPr lang="en-US" altLang="ko-KR" sz="2400" dirty="0">
                <a:ea typeface="맑은 고딕"/>
              </a:rPr>
              <a:t> Zhao, Yann </a:t>
            </a:r>
            <a:r>
              <a:rPr lang="en-US" altLang="ko-KR" sz="2400" dirty="0" err="1">
                <a:ea typeface="맑은 고딕"/>
              </a:rPr>
              <a:t>LeCun</a:t>
            </a:r>
            <a:r>
              <a:rPr lang="ko-KR" altLang="en-US" sz="2400" dirty="0">
                <a:ea typeface="맑은 고딕"/>
              </a:rPr>
              <a:t>, </a:t>
            </a:r>
            <a:r>
              <a:rPr lang="en-US" altLang="ko-KR" sz="2400" dirty="0">
                <a:ea typeface="맑은 고딕"/>
              </a:rPr>
              <a:t>NIPS</a:t>
            </a:r>
            <a:r>
              <a:rPr lang="ko-KR" altLang="en-US" sz="2400" dirty="0">
                <a:ea typeface="맑은 고딕"/>
              </a:rPr>
              <a:t> 1</a:t>
            </a:r>
            <a:r>
              <a:rPr lang="en-US" altLang="ko-KR" sz="2400" dirty="0">
                <a:ea typeface="맑은 고딕"/>
              </a:rPr>
              <a:t>5</a:t>
            </a:r>
            <a:endParaRPr lang="ko-KR" altLang="en-US" sz="2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40566" y="5507081"/>
            <a:ext cx="7326066" cy="798234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고려대학교 컴퓨터학과 신채호</a:t>
            </a:r>
            <a:endParaRPr lang="ko-KR" altLang="en-US" dirty="0"/>
          </a:p>
        </p:txBody>
      </p:sp>
      <p:grpSp>
        <p:nvGrpSpPr>
          <p:cNvPr id="122" name="Group 11">
            <a:extLst>
              <a:ext uri="{FF2B5EF4-FFF2-40B4-BE49-F238E27FC236}">
                <a16:creationId xmlns:a16="http://schemas.microsoft.com/office/drawing/2014/main" id="{AAEF0DB4-E2F1-4DE6-A55A-B7511FD6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2BC91FD0-A205-4CAB-B34E-60D378804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2A1EFFB9-AB17-4F59-9A3B-803325A4E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6">
              <a:extLst>
                <a:ext uri="{FF2B5EF4-FFF2-40B4-BE49-F238E27FC236}">
                  <a16:creationId xmlns:a16="http://schemas.microsoft.com/office/drawing/2014/main" id="{E7238B80-CDF9-4CAC-9AB5-8589C82EA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7">
              <a:extLst>
                <a:ext uri="{FF2B5EF4-FFF2-40B4-BE49-F238E27FC236}">
                  <a16:creationId xmlns:a16="http://schemas.microsoft.com/office/drawing/2014/main" id="{7EC00F0D-7BE8-4FCF-93DF-B323CEFF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33447C1A-ED61-468B-B343-B12658F9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9">
              <a:extLst>
                <a:ext uri="{FF2B5EF4-FFF2-40B4-BE49-F238E27FC236}">
                  <a16:creationId xmlns:a16="http://schemas.microsoft.com/office/drawing/2014/main" id="{EB0725CA-1A94-46AF-8A92-278F10B16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3D170FF3-B996-42C2-A51A-82618850C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id="{E5FDE205-773C-4587-B06D-BD482FC0A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C49746F8-1BCF-49C2-A1C5-D2B85E7C0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F45277B2-9094-4445-86D8-C91D65F5D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2BBFD32C-2D27-415E-8430-8BDD8D97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D43C7D72-4A00-4EF4-BF13-BAC4F04E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1">
              <a:extLst>
                <a:ext uri="{FF2B5EF4-FFF2-40B4-BE49-F238E27FC236}">
                  <a16:creationId xmlns:a16="http://schemas.microsoft.com/office/drawing/2014/main" id="{3CC17EEB-009B-460C-B97D-E23BAC8CF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2">
              <a:extLst>
                <a:ext uri="{FF2B5EF4-FFF2-40B4-BE49-F238E27FC236}">
                  <a16:creationId xmlns:a16="http://schemas.microsoft.com/office/drawing/2014/main" id="{3CA392E7-2C5E-430E-A285-A43F098A8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4">
              <a:extLst>
                <a:ext uri="{FF2B5EF4-FFF2-40B4-BE49-F238E27FC236}">
                  <a16:creationId xmlns:a16="http://schemas.microsoft.com/office/drawing/2014/main" id="{3808FC12-3932-4A3D-812C-171F140EE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5">
              <a:extLst>
                <a:ext uri="{FF2B5EF4-FFF2-40B4-BE49-F238E27FC236}">
                  <a16:creationId xmlns:a16="http://schemas.microsoft.com/office/drawing/2014/main" id="{80BFA6D6-7979-45B4-BDD2-F6EB244C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1">
              <a:extLst>
                <a:ext uri="{FF2B5EF4-FFF2-40B4-BE49-F238E27FC236}">
                  <a16:creationId xmlns:a16="http://schemas.microsoft.com/office/drawing/2014/main" id="{87BF3F25-EA1A-4783-9568-76113FBBB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1">
              <a:extLst>
                <a:ext uri="{FF2B5EF4-FFF2-40B4-BE49-F238E27FC236}">
                  <a16:creationId xmlns:a16="http://schemas.microsoft.com/office/drawing/2014/main" id="{81E3D954-5AA5-49A8-9BA6-C4FC208B2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2">
              <a:extLst>
                <a:ext uri="{FF2B5EF4-FFF2-40B4-BE49-F238E27FC236}">
                  <a16:creationId xmlns:a16="http://schemas.microsoft.com/office/drawing/2014/main" id="{C62E369F-72C7-4158-B7A6-D6C81689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3">
              <a:extLst>
                <a:ext uri="{FF2B5EF4-FFF2-40B4-BE49-F238E27FC236}">
                  <a16:creationId xmlns:a16="http://schemas.microsoft.com/office/drawing/2014/main" id="{80849728-9BE8-4333-B5AA-376DF750B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4">
              <a:extLst>
                <a:ext uri="{FF2B5EF4-FFF2-40B4-BE49-F238E27FC236}">
                  <a16:creationId xmlns:a16="http://schemas.microsoft.com/office/drawing/2014/main" id="{FBD2BA47-7553-4D8B-A6D4-29F078E1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74D636C8-7F45-489F-8810-6905B1AE0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6">
              <a:extLst>
                <a:ext uri="{FF2B5EF4-FFF2-40B4-BE49-F238E27FC236}">
                  <a16:creationId xmlns:a16="http://schemas.microsoft.com/office/drawing/2014/main" id="{4C7E2056-38D8-4E5E-848D-6609AAEFF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1FA0FFA1-3A5B-46CA-8C5D-AD895EA5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8">
              <a:extLst>
                <a:ext uri="{FF2B5EF4-FFF2-40B4-BE49-F238E27FC236}">
                  <a16:creationId xmlns:a16="http://schemas.microsoft.com/office/drawing/2014/main" id="{675FD8BB-1EA3-4596-9703-4F8866D5A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9">
              <a:extLst>
                <a:ext uri="{FF2B5EF4-FFF2-40B4-BE49-F238E27FC236}">
                  <a16:creationId xmlns:a16="http://schemas.microsoft.com/office/drawing/2014/main" id="{84DC6FFB-600D-4CED-A125-D2AB1D6F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DD899978-14D8-4E2A-BCEB-EF6D13916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5B59BD92-A99F-4F44-9D1F-561AB49B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2">
              <a:extLst>
                <a:ext uri="{FF2B5EF4-FFF2-40B4-BE49-F238E27FC236}">
                  <a16:creationId xmlns:a16="http://schemas.microsoft.com/office/drawing/2014/main" id="{6733D532-6F62-4525-B661-2AF7E63AC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3">
              <a:extLst>
                <a:ext uri="{FF2B5EF4-FFF2-40B4-BE49-F238E27FC236}">
                  <a16:creationId xmlns:a16="http://schemas.microsoft.com/office/drawing/2014/main" id="{48C0D2C8-88E5-4E19-8FE1-246ED12E6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4">
              <a:extLst>
                <a:ext uri="{FF2B5EF4-FFF2-40B4-BE49-F238E27FC236}">
                  <a16:creationId xmlns:a16="http://schemas.microsoft.com/office/drawing/2014/main" id="{0E95B9EB-D73A-4979-9F2F-10C9CF8EB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3">
              <a:extLst>
                <a:ext uri="{FF2B5EF4-FFF2-40B4-BE49-F238E27FC236}">
                  <a16:creationId xmlns:a16="http://schemas.microsoft.com/office/drawing/2014/main" id="{33565EB2-4584-4F8D-97E7-DF87DB3B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93D61EE8-FE02-45F6-98C2-D410B4267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5">
              <a:extLst>
                <a:ext uri="{FF2B5EF4-FFF2-40B4-BE49-F238E27FC236}">
                  <a16:creationId xmlns:a16="http://schemas.microsoft.com/office/drawing/2014/main" id="{D4D8B720-4586-4359-9303-02F8D58ED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67BC569A-1D14-40F6-B1ED-429CAB83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563EF170-082E-4AC9-8470-C1F98698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7C735B47-24EC-470D-8A76-B059F9162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356A1A8A-BA81-46A2-80A7-4446CCC18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B800E226-AB3E-4B1E-ABCB-F2CC2441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5">
              <a:extLst>
                <a:ext uri="{FF2B5EF4-FFF2-40B4-BE49-F238E27FC236}">
                  <a16:creationId xmlns:a16="http://schemas.microsoft.com/office/drawing/2014/main" id="{25BB6246-076E-4BF1-84A1-FA00DFF6D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6">
              <a:extLst>
                <a:ext uri="{FF2B5EF4-FFF2-40B4-BE49-F238E27FC236}">
                  <a16:creationId xmlns:a16="http://schemas.microsoft.com/office/drawing/2014/main" id="{0737E152-D949-48FA-BBB9-D335340C8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7">
              <a:extLst>
                <a:ext uri="{FF2B5EF4-FFF2-40B4-BE49-F238E27FC236}">
                  <a16:creationId xmlns:a16="http://schemas.microsoft.com/office/drawing/2014/main" id="{B6CD5183-FDE3-43C7-B69C-4FE34C83D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8">
              <a:extLst>
                <a:ext uri="{FF2B5EF4-FFF2-40B4-BE49-F238E27FC236}">
                  <a16:creationId xmlns:a16="http://schemas.microsoft.com/office/drawing/2014/main" id="{A1FC748D-6CD1-4630-BD03-91443D49D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9">
              <a:extLst>
                <a:ext uri="{FF2B5EF4-FFF2-40B4-BE49-F238E27FC236}">
                  <a16:creationId xmlns:a16="http://schemas.microsoft.com/office/drawing/2014/main" id="{806ADF7D-E22E-4CC0-A5FA-13FF7314C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D92F6CB0-7C26-40A2-BE61-F5B956691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6">
              <a:extLst>
                <a:ext uri="{FF2B5EF4-FFF2-40B4-BE49-F238E27FC236}">
                  <a16:creationId xmlns:a16="http://schemas.microsoft.com/office/drawing/2014/main" id="{BE354CED-9FB3-47F2-AF83-42F52F617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7">
              <a:extLst>
                <a:ext uri="{FF2B5EF4-FFF2-40B4-BE49-F238E27FC236}">
                  <a16:creationId xmlns:a16="http://schemas.microsoft.com/office/drawing/2014/main" id="{4A005BFC-833D-4699-99AB-16DDBC5B6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8">
              <a:extLst>
                <a:ext uri="{FF2B5EF4-FFF2-40B4-BE49-F238E27FC236}">
                  <a16:creationId xmlns:a16="http://schemas.microsoft.com/office/drawing/2014/main" id="{FB639FC6-38FA-4FEE-B247-02D4AB69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9">
              <a:extLst>
                <a:ext uri="{FF2B5EF4-FFF2-40B4-BE49-F238E27FC236}">
                  <a16:creationId xmlns:a16="http://schemas.microsoft.com/office/drawing/2014/main" id="{67B04E28-283D-4C2A-8993-07F759474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40">
              <a:extLst>
                <a:ext uri="{FF2B5EF4-FFF2-40B4-BE49-F238E27FC236}">
                  <a16:creationId xmlns:a16="http://schemas.microsoft.com/office/drawing/2014/main" id="{F369C421-E6B1-47CB-8D36-602DCFD08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A7CC56DE-C7CA-4190-A19D-77192BE4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55F7DE38-BD8A-4B0C-AF46-B87EB85D4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A74A8E74-E14E-4CDE-A845-825C1C656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5">
              <a:extLst>
                <a:ext uri="{FF2B5EF4-FFF2-40B4-BE49-F238E27FC236}">
                  <a16:creationId xmlns:a16="http://schemas.microsoft.com/office/drawing/2014/main" id="{1C2158A2-4E01-4AE9-B845-853B79DE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65867385-C75B-4A79-AEFE-EB93F5EA7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90E22355-6E51-41B6-BD18-9A899740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7E6A046-7529-479D-99F7-5996433A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65827C4-2719-433B-916A-B34ABA9F2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0">
              <a:extLst>
                <a:ext uri="{FF2B5EF4-FFF2-40B4-BE49-F238E27FC236}">
                  <a16:creationId xmlns:a16="http://schemas.microsoft.com/office/drawing/2014/main" id="{E2CC6139-E679-4C4E-AFFB-76EA1D488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5">
              <a:extLst>
                <a:ext uri="{FF2B5EF4-FFF2-40B4-BE49-F238E27FC236}">
                  <a16:creationId xmlns:a16="http://schemas.microsoft.com/office/drawing/2014/main" id="{9507F8C0-A977-4699-8EF2-CF96FB838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7">
              <a:extLst>
                <a:ext uri="{FF2B5EF4-FFF2-40B4-BE49-F238E27FC236}">
                  <a16:creationId xmlns:a16="http://schemas.microsoft.com/office/drawing/2014/main" id="{F644FE9F-CA0D-4386-85E8-DCE42FC1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B7EEE3F-5CAC-4235-903E-7C4DA074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CF870EA8-C61A-4759-A096-E25A85991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6">
              <a:extLst>
                <a:ext uri="{FF2B5EF4-FFF2-40B4-BE49-F238E27FC236}">
                  <a16:creationId xmlns:a16="http://schemas.microsoft.com/office/drawing/2014/main" id="{46FE89C7-BA1B-4C2B-BDEC-7ED7B6D8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7">
              <a:extLst>
                <a:ext uri="{FF2B5EF4-FFF2-40B4-BE49-F238E27FC236}">
                  <a16:creationId xmlns:a16="http://schemas.microsoft.com/office/drawing/2014/main" id="{96F67A96-8892-4A05-9D0B-26F2322B9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8">
              <a:extLst>
                <a:ext uri="{FF2B5EF4-FFF2-40B4-BE49-F238E27FC236}">
                  <a16:creationId xmlns:a16="http://schemas.microsoft.com/office/drawing/2014/main" id="{5AFB3920-37B7-4162-8346-23E80DE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9">
              <a:extLst>
                <a:ext uri="{FF2B5EF4-FFF2-40B4-BE49-F238E27FC236}">
                  <a16:creationId xmlns:a16="http://schemas.microsoft.com/office/drawing/2014/main" id="{21F45221-720F-4596-B680-E3517046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0">
              <a:extLst>
                <a:ext uri="{FF2B5EF4-FFF2-40B4-BE49-F238E27FC236}">
                  <a16:creationId xmlns:a16="http://schemas.microsoft.com/office/drawing/2014/main" id="{767AB243-669A-4FAC-994C-C020AA8C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1">
              <a:extLst>
                <a:ext uri="{FF2B5EF4-FFF2-40B4-BE49-F238E27FC236}">
                  <a16:creationId xmlns:a16="http://schemas.microsoft.com/office/drawing/2014/main" id="{6AD5D6CF-5C12-4BC1-BB09-E2934F72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2">
              <a:extLst>
                <a:ext uri="{FF2B5EF4-FFF2-40B4-BE49-F238E27FC236}">
                  <a16:creationId xmlns:a16="http://schemas.microsoft.com/office/drawing/2014/main" id="{0FCFFE49-652E-47DA-A8D4-8BEC69FC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2">
              <a:extLst>
                <a:ext uri="{FF2B5EF4-FFF2-40B4-BE49-F238E27FC236}">
                  <a16:creationId xmlns:a16="http://schemas.microsoft.com/office/drawing/2014/main" id="{E466EE92-6CDE-441E-8F7B-5F203EBDD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8BD3B0DF-1F56-4C76-A317-73F93A0E7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1">
              <a:extLst>
                <a:ext uri="{FF2B5EF4-FFF2-40B4-BE49-F238E27FC236}">
                  <a16:creationId xmlns:a16="http://schemas.microsoft.com/office/drawing/2014/main" id="{48B057C9-2181-4BDD-BEC5-19498470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38212522-50D0-4A8E-B678-8A8B51BE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4">
              <a:extLst>
                <a:ext uri="{FF2B5EF4-FFF2-40B4-BE49-F238E27FC236}">
                  <a16:creationId xmlns:a16="http://schemas.microsoft.com/office/drawing/2014/main" id="{F29F5B2D-1DD0-4BD5-BD97-DE883935C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5">
              <a:extLst>
                <a:ext uri="{FF2B5EF4-FFF2-40B4-BE49-F238E27FC236}">
                  <a16:creationId xmlns:a16="http://schemas.microsoft.com/office/drawing/2014/main" id="{F1C477DC-6A04-4B20-A709-A622EF769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1">
              <a:extLst>
                <a:ext uri="{FF2B5EF4-FFF2-40B4-BE49-F238E27FC236}">
                  <a16:creationId xmlns:a16="http://schemas.microsoft.com/office/drawing/2014/main" id="{79AD175C-021D-4FD8-92A3-0733A001B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C2471C35-AE3E-4563-9B5F-D60113EE7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01DDC91D-FF9F-4808-BA38-D9493CB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14997950-39AA-4B4F-85C2-0C0E1C65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5354DF2D-7E69-4E2B-AF47-781270CD6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6DBBD82E-E2D5-40BD-B14A-9127A2761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070633D4-8FD0-463E-8CF2-5F0896539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56F024AF-F85F-4E84-A8EC-6BF1B34AB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C186DFE2-A767-434D-8D2F-2E01161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24B53F6E-FB17-43E6-B854-F64C69319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ED2B3000-7E43-40B3-8DDC-30A192C2E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954F0369-F47B-42EE-874C-1D6123062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A2CD83E2-ED65-4FE4-8EC5-2C2DF4730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3">
              <a:extLst>
                <a:ext uri="{FF2B5EF4-FFF2-40B4-BE49-F238E27FC236}">
                  <a16:creationId xmlns:a16="http://schemas.microsoft.com/office/drawing/2014/main" id="{8D5A815E-CF41-4E9C-8CD3-36EDB5A6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4">
              <a:extLst>
                <a:ext uri="{FF2B5EF4-FFF2-40B4-BE49-F238E27FC236}">
                  <a16:creationId xmlns:a16="http://schemas.microsoft.com/office/drawing/2014/main" id="{173F30A4-E83D-4322-A914-05931C4F0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5">
              <a:extLst>
                <a:ext uri="{FF2B5EF4-FFF2-40B4-BE49-F238E27FC236}">
                  <a16:creationId xmlns:a16="http://schemas.microsoft.com/office/drawing/2014/main" id="{52032C09-2C40-406F-BFF8-E81D3610C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0">
              <a:extLst>
                <a:ext uri="{FF2B5EF4-FFF2-40B4-BE49-F238E27FC236}">
                  <a16:creationId xmlns:a16="http://schemas.microsoft.com/office/drawing/2014/main" id="{B0D3B0AB-E6D6-479C-8E87-2774CB053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1">
              <a:extLst>
                <a:ext uri="{FF2B5EF4-FFF2-40B4-BE49-F238E27FC236}">
                  <a16:creationId xmlns:a16="http://schemas.microsoft.com/office/drawing/2014/main" id="{B98D014A-FB57-4DC0-A679-277AA7451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5">
              <a:extLst>
                <a:ext uri="{FF2B5EF4-FFF2-40B4-BE49-F238E27FC236}">
                  <a16:creationId xmlns:a16="http://schemas.microsoft.com/office/drawing/2014/main" id="{A9114F21-905F-41A9-9834-CF6A858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6">
              <a:extLst>
                <a:ext uri="{FF2B5EF4-FFF2-40B4-BE49-F238E27FC236}">
                  <a16:creationId xmlns:a16="http://schemas.microsoft.com/office/drawing/2014/main" id="{8A661522-7869-4F7D-A854-02B3EEA27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7">
              <a:extLst>
                <a:ext uri="{FF2B5EF4-FFF2-40B4-BE49-F238E27FC236}">
                  <a16:creationId xmlns:a16="http://schemas.microsoft.com/office/drawing/2014/main" id="{C49583B9-0FE7-4AFC-852A-C58843E1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8">
              <a:extLst>
                <a:ext uri="{FF2B5EF4-FFF2-40B4-BE49-F238E27FC236}">
                  <a16:creationId xmlns:a16="http://schemas.microsoft.com/office/drawing/2014/main" id="{B36BAAF8-FE45-4D1D-A3BE-1D62A2661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9">
              <a:extLst>
                <a:ext uri="{FF2B5EF4-FFF2-40B4-BE49-F238E27FC236}">
                  <a16:creationId xmlns:a16="http://schemas.microsoft.com/office/drawing/2014/main" id="{C79D3BA5-2AB3-44E9-8C22-52899F4B9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3">
              <a:extLst>
                <a:ext uri="{FF2B5EF4-FFF2-40B4-BE49-F238E27FC236}">
                  <a16:creationId xmlns:a16="http://schemas.microsoft.com/office/drawing/2014/main" id="{B53B0891-9C15-4F4E-8C59-5E67D17A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BA17A13-65B0-4D16-934B-E4B3E88C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7">
              <a:extLst>
                <a:ext uri="{FF2B5EF4-FFF2-40B4-BE49-F238E27FC236}">
                  <a16:creationId xmlns:a16="http://schemas.microsoft.com/office/drawing/2014/main" id="{A66728DD-D71E-44D2-9CDA-77449C74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8">
              <a:extLst>
                <a:ext uri="{FF2B5EF4-FFF2-40B4-BE49-F238E27FC236}">
                  <a16:creationId xmlns:a16="http://schemas.microsoft.com/office/drawing/2014/main" id="{074C65AC-369B-46DB-ABAB-F3DD01123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5920B394-E09B-4CB0-A2B7-3F2BC69E6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556A1B09-6FE9-470F-9187-65F049EE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5">
              <a:extLst>
                <a:ext uri="{FF2B5EF4-FFF2-40B4-BE49-F238E27FC236}">
                  <a16:creationId xmlns:a16="http://schemas.microsoft.com/office/drawing/2014/main" id="{9F9B4E83-6C6C-43B5-A787-34BC40F69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7">
              <a:extLst>
                <a:ext uri="{FF2B5EF4-FFF2-40B4-BE49-F238E27FC236}">
                  <a16:creationId xmlns:a16="http://schemas.microsoft.com/office/drawing/2014/main" id="{3FC534A7-3A47-45F1-A358-1FBADC7C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architecture</a:t>
            </a:r>
            <a:r>
              <a:rPr lang="ko-KR" altLang="en-US" sz="3100" dirty="0">
                <a:ea typeface="Microsoft GothicNeo"/>
                <a:cs typeface="Microsoft GothicNeo"/>
              </a:rPr>
              <a:t> - 4. </a:t>
            </a:r>
            <a:r>
              <a:rPr lang="en-US" altLang="ko-KR" sz="3100" dirty="0">
                <a:ea typeface="Microsoft GothicNeo"/>
                <a:cs typeface="Microsoft GothicNeo"/>
              </a:rPr>
              <a:t>Augmentation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69009" y="1591922"/>
            <a:ext cx="9830842" cy="869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1. 교체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가능한 총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개의 단어들 중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geometric distribution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에 따라 </a:t>
            </a:r>
            <a:r>
              <a:rPr lang="en-US" altLang="ko-KR" dirty="0" err="1">
                <a:latin typeface="Malgun Gothic"/>
                <a:ea typeface="Malgun Gothic"/>
                <a:cs typeface="Microsoft GothicNeo Light"/>
              </a:rPr>
              <a:t>p^r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의 확률로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r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개를 교체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2. 각 단어의 총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M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synonym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중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geometric </a:t>
            </a:r>
            <a:r>
              <a:rPr lang="en-US" altLang="ko-KR" dirty="0" err="1">
                <a:latin typeface="Malgun Gothic"/>
                <a:ea typeface="Malgun Gothic"/>
                <a:cs typeface="Microsoft GothicNeo Light"/>
              </a:rPr>
              <a:t>distributio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에 따라 </a:t>
            </a:r>
            <a:r>
              <a:rPr lang="en-US" altLang="ko-KR" dirty="0" err="1">
                <a:latin typeface="Malgun Gothic"/>
                <a:ea typeface="Malgun Gothic"/>
                <a:cs typeface="Microsoft GothicNeo Light"/>
              </a:rPr>
              <a:t>p^s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의 확률로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번 째로 교체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C442A-E765-4000-AFF5-F9206911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2543233"/>
            <a:ext cx="4180830" cy="40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en-US" altLang="ko-KR" sz="3100" dirty="0">
                <a:ea typeface="Microsoft GothicNeo"/>
                <a:cs typeface="Microsoft GothicNeo"/>
              </a:rPr>
              <a:t>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266443-9622-49DC-8FC0-ED5922E1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731880"/>
            <a:ext cx="917527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>
                <a:ea typeface="Microsoft GothicNeo"/>
                <a:cs typeface="Microsoft GothicNeo"/>
              </a:rPr>
              <a:t>Data </a:t>
            </a:r>
            <a:r>
              <a:rPr lang="ko-KR" altLang="en-US" sz="3100" dirty="0" err="1">
                <a:ea typeface="Microsoft GothicNeo"/>
                <a:cs typeface="Microsoft GothicNeo"/>
              </a:rPr>
              <a:t>Preprocess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BBD73B-9DF7-4490-A99C-ABDFF416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4" t="16572" r="-1"/>
          <a:stretch/>
        </p:blipFill>
        <p:spPr>
          <a:xfrm>
            <a:off x="914400" y="1178257"/>
            <a:ext cx="5181600" cy="2358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67275-4FB8-463E-9334-04188F05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26" y="1851546"/>
            <a:ext cx="1729890" cy="13793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720668-CB69-44E4-B8FB-603EAB136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667021"/>
            <a:ext cx="4610515" cy="29696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1B42D4-5D46-43B7-B750-A1EF6CA06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316" y="4145941"/>
            <a:ext cx="4717189" cy="201185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5A93DD-F156-429E-BF79-ABA62974FF21}"/>
              </a:ext>
            </a:extLst>
          </p:cNvPr>
          <p:cNvCxnSpPr>
            <a:cxnSpLocks/>
          </p:cNvCxnSpPr>
          <p:nvPr/>
        </p:nvCxnSpPr>
        <p:spPr>
          <a:xfrm>
            <a:off x="4535606" y="2006221"/>
            <a:ext cx="2807791" cy="48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2BB5E0-F549-41DD-B2B4-29FC2A114B64}"/>
              </a:ext>
            </a:extLst>
          </p:cNvPr>
          <p:cNvCxnSpPr/>
          <p:nvPr/>
        </p:nvCxnSpPr>
        <p:spPr>
          <a:xfrm flipV="1">
            <a:off x="5369582" y="2073691"/>
            <a:ext cx="1945618" cy="63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F8A436-1A78-4D80-9CE7-49BA8DA9DFF6}"/>
              </a:ext>
            </a:extLst>
          </p:cNvPr>
          <p:cNvCxnSpPr/>
          <p:nvPr/>
        </p:nvCxnSpPr>
        <p:spPr>
          <a:xfrm flipV="1">
            <a:off x="4878143" y="2934204"/>
            <a:ext cx="2437057" cy="11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- 1. </a:t>
            </a:r>
            <a:r>
              <a:rPr lang="en-US" altLang="ko-KR" sz="3100" dirty="0">
                <a:ea typeface="Microsoft GothicNeo"/>
                <a:cs typeface="Microsoft GothicNeo"/>
              </a:rPr>
              <a:t>AG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219268"/>
              </p:ext>
            </p:extLst>
          </p:nvPr>
        </p:nvGraphicFramePr>
        <p:xfrm>
          <a:off x="169376" y="4921839"/>
          <a:ext cx="34315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13.29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Conv. Th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11.39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4B4DD6-D587-494D-871A-E5E9EFC9720C}"/>
              </a:ext>
            </a:extLst>
          </p:cNvPr>
          <p:cNvSpPr txBox="1"/>
          <p:nvPr/>
        </p:nvSpPr>
        <p:spPr>
          <a:xfrm>
            <a:off x="169376" y="4466922"/>
            <a:ext cx="1189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2" name="그림 11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37D47CD6-AF60-48DF-A327-B2299DB7E4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5" t="46881" r="49407" b="1959"/>
          <a:stretch/>
        </p:blipFill>
        <p:spPr>
          <a:xfrm>
            <a:off x="6096000" y="1287007"/>
            <a:ext cx="1421953" cy="3508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45AC37-7A74-4C0A-BE92-C40C3391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91" y="858459"/>
            <a:ext cx="5524935" cy="3453084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1627392" y="3830813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5DCA106-F393-474D-8813-8089D1783F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" t="33363" r="70527" b="13304"/>
          <a:stretch/>
        </p:blipFill>
        <p:spPr>
          <a:xfrm>
            <a:off x="7748901" y="1287007"/>
            <a:ext cx="1421953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9C9CB8-6E7D-42CE-BB05-47B25C226E8B}"/>
              </a:ext>
            </a:extLst>
          </p:cNvPr>
          <p:cNvSpPr txBox="1"/>
          <p:nvPr/>
        </p:nvSpPr>
        <p:spPr>
          <a:xfrm>
            <a:off x="6096000" y="858459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BB797-FA8D-400B-9DC4-DED6618E7989}"/>
              </a:ext>
            </a:extLst>
          </p:cNvPr>
          <p:cNvSpPr txBox="1"/>
          <p:nvPr/>
        </p:nvSpPr>
        <p:spPr>
          <a:xfrm>
            <a:off x="7710634" y="859690"/>
            <a:ext cx="154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Conv. Th.</a:t>
            </a:r>
            <a:endParaRPr lang="ko-KR" altLang="en-US" dirty="0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4824B861-DA3A-40FC-84E8-C3EE4BE3B354}"/>
              </a:ext>
            </a:extLst>
          </p:cNvPr>
          <p:cNvSpPr/>
          <p:nvPr/>
        </p:nvSpPr>
        <p:spPr>
          <a:xfrm>
            <a:off x="1627392" y="4120500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2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- 2. </a:t>
            </a:r>
            <a:r>
              <a:rPr lang="en-US" altLang="ko-KR" sz="3100" dirty="0" err="1">
                <a:ea typeface="Microsoft GothicNeo"/>
                <a:cs typeface="Microsoft GothicNeo"/>
              </a:rPr>
              <a:t>Sogou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17600"/>
              </p:ext>
            </p:extLst>
          </p:nvPr>
        </p:nvGraphicFramePr>
        <p:xfrm>
          <a:off x="169376" y="4850680"/>
          <a:ext cx="34315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Conv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6.862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872BDB8-CC13-4C5F-9806-25CB7FEC7835}"/>
              </a:ext>
            </a:extLst>
          </p:cNvPr>
          <p:cNvSpPr txBox="1"/>
          <p:nvPr/>
        </p:nvSpPr>
        <p:spPr>
          <a:xfrm>
            <a:off x="171691" y="4396449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=3</a:t>
            </a:r>
            <a:r>
              <a:rPr lang="en-US" altLang="ko-KR" dirty="0">
                <a:ea typeface="Microsoft GothicNeo Light"/>
                <a:cs typeface="Microsoft GothicNeo Light"/>
              </a:rPr>
              <a:t>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632E51-B101-457D-86C0-A789CF6E0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3" t="21146" r="48035" b="40264"/>
          <a:stretch/>
        </p:blipFill>
        <p:spPr>
          <a:xfrm>
            <a:off x="6187306" y="1417924"/>
            <a:ext cx="1534430" cy="26465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56C32A-9C52-4DFA-950A-6298164A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0" y="806092"/>
            <a:ext cx="5524935" cy="3453084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F0D89451-1171-4F60-8C8A-2C4BF659F890}"/>
              </a:ext>
            </a:extLst>
          </p:cNvPr>
          <p:cNvSpPr/>
          <p:nvPr/>
        </p:nvSpPr>
        <p:spPr>
          <a:xfrm>
            <a:off x="1989930" y="3782475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BC3CC-B481-4813-BE38-C97E50F5DE89}"/>
              </a:ext>
            </a:extLst>
          </p:cNvPr>
          <p:cNvSpPr txBox="1"/>
          <p:nvPr/>
        </p:nvSpPr>
        <p:spPr>
          <a:xfrm>
            <a:off x="6187306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8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- 3. </a:t>
            </a:r>
            <a:r>
              <a:rPr lang="en-US" altLang="ko-KR" sz="3100" dirty="0" err="1">
                <a:ea typeface="Microsoft GothicNeo"/>
                <a:cs typeface="Microsoft GothicNeo"/>
              </a:rPr>
              <a:t>DBPedia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194553"/>
              </p:ext>
            </p:extLst>
          </p:nvPr>
        </p:nvGraphicFramePr>
        <p:xfrm>
          <a:off x="169376" y="4841034"/>
          <a:ext cx="34315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2.547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Conv. Th.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3.223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0467FBD-214C-4227-8EE4-B1A327804B39}"/>
              </a:ext>
            </a:extLst>
          </p:cNvPr>
          <p:cNvSpPr txBox="1"/>
          <p:nvPr/>
        </p:nvSpPr>
        <p:spPr>
          <a:xfrm>
            <a:off x="171692" y="4425386"/>
            <a:ext cx="1185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45E9D7-1C91-4340-95A7-586644ED4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20793" r="67380" b="6314"/>
          <a:stretch/>
        </p:blipFill>
        <p:spPr>
          <a:xfrm>
            <a:off x="6262910" y="1509086"/>
            <a:ext cx="1568712" cy="4998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B506E7-C58D-4642-A265-EDC167CDA8B4}"/>
              </a:ext>
            </a:extLst>
          </p:cNvPr>
          <p:cNvSpPr txBox="1"/>
          <p:nvPr/>
        </p:nvSpPr>
        <p:spPr>
          <a:xfrm>
            <a:off x="6187306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ED683F-3586-4856-9F2A-980DEB5F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50" y="1000223"/>
            <a:ext cx="5524935" cy="3453084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55D0C339-8EE3-4A44-BFF8-BA379473C2F9}"/>
              </a:ext>
            </a:extLst>
          </p:cNvPr>
          <p:cNvSpPr/>
          <p:nvPr/>
        </p:nvSpPr>
        <p:spPr>
          <a:xfrm>
            <a:off x="2420946" y="3976606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7AB7DB32-C57B-417B-AA20-BE66374FDB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47635" r="68932" b="8429"/>
          <a:stretch/>
        </p:blipFill>
        <p:spPr>
          <a:xfrm>
            <a:off x="8112782" y="1509086"/>
            <a:ext cx="1568712" cy="30130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092A63-0192-4544-BB25-2B19582A5D9F}"/>
              </a:ext>
            </a:extLst>
          </p:cNvPr>
          <p:cNvSpPr txBox="1"/>
          <p:nvPr/>
        </p:nvSpPr>
        <p:spPr>
          <a:xfrm>
            <a:off x="8111700" y="1000223"/>
            <a:ext cx="150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Conv. Th.</a:t>
            </a:r>
            <a:endParaRPr lang="ko-KR" altLang="en-US" dirty="0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6CCECCC6-FE2B-48B4-9092-01F749CD99B8}"/>
              </a:ext>
            </a:extLst>
          </p:cNvPr>
          <p:cNvSpPr/>
          <p:nvPr/>
        </p:nvSpPr>
        <p:spPr>
          <a:xfrm>
            <a:off x="2420946" y="4276067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7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- 4. </a:t>
            </a:r>
            <a:r>
              <a:rPr lang="en-US" altLang="ko-KR" sz="3100" dirty="0">
                <a:ea typeface="Microsoft GothicNeo"/>
                <a:cs typeface="Microsoft GothicNeo"/>
              </a:rPr>
              <a:t>Yelp Polarity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2427"/>
              </p:ext>
            </p:extLst>
          </p:nvPr>
        </p:nvGraphicFramePr>
        <p:xfrm>
          <a:off x="169376" y="4964971"/>
          <a:ext cx="34315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6.853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713C17-B17A-40E5-900B-AE63A43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" y="927715"/>
            <a:ext cx="5524935" cy="345308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DDAA316-6E1D-4E03-B87F-61E62D22C4D4}"/>
              </a:ext>
            </a:extLst>
          </p:cNvPr>
          <p:cNvSpPr/>
          <p:nvPr/>
        </p:nvSpPr>
        <p:spPr>
          <a:xfrm>
            <a:off x="2823958" y="3908126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04F27C2-602C-4CB7-A095-B491B5BC57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41127" r="70601" b="7302"/>
          <a:stretch/>
        </p:blipFill>
        <p:spPr>
          <a:xfrm>
            <a:off x="5882048" y="1428217"/>
            <a:ext cx="1417924" cy="3536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C99CF4-FCE0-4EFC-A7E2-84CD31C63FF1}"/>
              </a:ext>
            </a:extLst>
          </p:cNvPr>
          <p:cNvSpPr txBox="1"/>
          <p:nvPr/>
        </p:nvSpPr>
        <p:spPr>
          <a:xfrm>
            <a:off x="5882048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695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</a:t>
            </a:r>
            <a:r>
              <a:rPr lang="en-US" altLang="ko-KR" sz="3100" dirty="0">
                <a:ea typeface="Microsoft GothicNeo"/>
                <a:cs typeface="Microsoft GothicNeo"/>
              </a:rPr>
              <a:t>5</a:t>
            </a:r>
            <a:r>
              <a:rPr lang="ko-KR" altLang="en-US" sz="3100" dirty="0">
                <a:ea typeface="Microsoft GothicNeo"/>
                <a:cs typeface="Microsoft GothicNeo"/>
              </a:rPr>
              <a:t>. </a:t>
            </a:r>
            <a:r>
              <a:rPr lang="en-US" altLang="ko-KR" sz="3100" dirty="0">
                <a:ea typeface="Microsoft GothicNeo"/>
                <a:cs typeface="Microsoft GothicNeo"/>
              </a:rPr>
              <a:t>Yelp Full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02630"/>
              </p:ext>
            </p:extLst>
          </p:nvPr>
        </p:nvGraphicFramePr>
        <p:xfrm>
          <a:off x="169376" y="4964971"/>
          <a:ext cx="34315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41.578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Full Conv. Th.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39.66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424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713C17-B17A-40E5-900B-AE63A43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" y="927715"/>
            <a:ext cx="5524935" cy="345308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DDAA316-6E1D-4E03-B87F-61E62D22C4D4}"/>
              </a:ext>
            </a:extLst>
          </p:cNvPr>
          <p:cNvSpPr/>
          <p:nvPr/>
        </p:nvSpPr>
        <p:spPr>
          <a:xfrm>
            <a:off x="3353160" y="3908126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99CF4-FCE0-4EFC-A7E2-84CD31C63FF1}"/>
              </a:ext>
            </a:extLst>
          </p:cNvPr>
          <p:cNvSpPr txBox="1"/>
          <p:nvPr/>
        </p:nvSpPr>
        <p:spPr>
          <a:xfrm>
            <a:off x="5882048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EEAC00D-36FA-4C36-95C1-A67278B572A0}"/>
              </a:ext>
            </a:extLst>
          </p:cNvPr>
          <p:cNvSpPr/>
          <p:nvPr/>
        </p:nvSpPr>
        <p:spPr>
          <a:xfrm>
            <a:off x="3353160" y="3612693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5DEE45E1-4E57-4B1F-89A7-6E91C30BE1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8" t="47871" r="69498" b="8135"/>
          <a:stretch/>
        </p:blipFill>
        <p:spPr>
          <a:xfrm>
            <a:off x="5882048" y="1408269"/>
            <a:ext cx="1462234" cy="3017117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31AC078-2AB1-4E26-A766-F2BB167339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2" t="24318" r="69509" b="3612"/>
          <a:stretch/>
        </p:blipFill>
        <p:spPr>
          <a:xfrm>
            <a:off x="7729741" y="1408269"/>
            <a:ext cx="1462234" cy="49425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3F4687-23A0-4733-BA35-F24AAEF55133}"/>
              </a:ext>
            </a:extLst>
          </p:cNvPr>
          <p:cNvSpPr txBox="1"/>
          <p:nvPr/>
        </p:nvSpPr>
        <p:spPr>
          <a:xfrm>
            <a:off x="7677310" y="1000223"/>
            <a:ext cx="19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Full Conv. Th.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19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</a:t>
            </a:r>
            <a:r>
              <a:rPr lang="en-US" altLang="ko-KR" sz="3100" dirty="0">
                <a:ea typeface="Microsoft GothicNeo"/>
                <a:cs typeface="Microsoft GothicNeo"/>
              </a:rPr>
              <a:t>6</a:t>
            </a:r>
            <a:r>
              <a:rPr lang="ko-KR" altLang="en-US" sz="3100" dirty="0">
                <a:ea typeface="Microsoft GothicNeo"/>
                <a:cs typeface="Microsoft GothicNeo"/>
              </a:rPr>
              <a:t>. </a:t>
            </a:r>
            <a:r>
              <a:rPr lang="en-US" altLang="ko-KR" sz="3100" dirty="0">
                <a:ea typeface="Microsoft GothicNeo"/>
                <a:cs typeface="Microsoft GothicNeo"/>
              </a:rPr>
              <a:t>Yahoo Answers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149268"/>
              </p:ext>
            </p:extLst>
          </p:nvPr>
        </p:nvGraphicFramePr>
        <p:xfrm>
          <a:off x="169376" y="4964971"/>
          <a:ext cx="34315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36.403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 = </a:t>
            </a:r>
            <a:r>
              <a:rPr lang="en-US" altLang="ko-KR" dirty="0">
                <a:ea typeface="Microsoft GothicNeo Light"/>
                <a:cs typeface="Microsoft GothicNeo Light"/>
              </a:rPr>
              <a:t>10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713C17-B17A-40E5-900B-AE63A43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" y="927715"/>
            <a:ext cx="5524935" cy="345308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DDAA316-6E1D-4E03-B87F-61E62D22C4D4}"/>
              </a:ext>
            </a:extLst>
          </p:cNvPr>
          <p:cNvSpPr/>
          <p:nvPr/>
        </p:nvSpPr>
        <p:spPr>
          <a:xfrm>
            <a:off x="3885483" y="3908031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99CF4-FCE0-4EFC-A7E2-84CD31C63FF1}"/>
              </a:ext>
            </a:extLst>
          </p:cNvPr>
          <p:cNvSpPr txBox="1"/>
          <p:nvPr/>
        </p:nvSpPr>
        <p:spPr>
          <a:xfrm>
            <a:off x="5882048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pic>
        <p:nvPicPr>
          <p:cNvPr id="8" name="그림 7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C1B6290-05D1-46DB-8915-4CEF083D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0915" r="69277" b="26536"/>
          <a:stretch/>
        </p:blipFill>
        <p:spPr>
          <a:xfrm>
            <a:off x="5922898" y="1369555"/>
            <a:ext cx="1412811" cy="36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3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</a:t>
            </a:r>
            <a:r>
              <a:rPr lang="en-US" altLang="ko-KR" sz="3100" dirty="0">
                <a:ea typeface="Microsoft GothicNeo"/>
                <a:cs typeface="Microsoft GothicNeo"/>
              </a:rPr>
              <a:t>7</a:t>
            </a:r>
            <a:r>
              <a:rPr lang="ko-KR" altLang="en-US" sz="3100" dirty="0">
                <a:ea typeface="Microsoft GothicNeo"/>
                <a:cs typeface="Microsoft GothicNeo"/>
              </a:rPr>
              <a:t>. </a:t>
            </a:r>
            <a:r>
              <a:rPr lang="en-US" altLang="ko-KR" sz="3100" dirty="0">
                <a:ea typeface="Microsoft GothicNeo"/>
                <a:cs typeface="Microsoft GothicNeo"/>
              </a:rPr>
              <a:t>Amazon Full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94187"/>
              </p:ext>
            </p:extLst>
          </p:nvPr>
        </p:nvGraphicFramePr>
        <p:xfrm>
          <a:off x="169376" y="4964971"/>
          <a:ext cx="343151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42.285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Conv. Th.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39.972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1424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713C17-B17A-40E5-900B-AE63A43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" y="927715"/>
            <a:ext cx="5524935" cy="345308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DDAA316-6E1D-4E03-B87F-61E62D22C4D4}"/>
              </a:ext>
            </a:extLst>
          </p:cNvPr>
          <p:cNvSpPr/>
          <p:nvPr/>
        </p:nvSpPr>
        <p:spPr>
          <a:xfrm>
            <a:off x="4473600" y="3912059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99CF4-FCE0-4EFC-A7E2-84CD31C63FF1}"/>
              </a:ext>
            </a:extLst>
          </p:cNvPr>
          <p:cNvSpPr txBox="1"/>
          <p:nvPr/>
        </p:nvSpPr>
        <p:spPr>
          <a:xfrm>
            <a:off x="5882048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3EEAC00D-36FA-4C36-95C1-A67278B572A0}"/>
              </a:ext>
            </a:extLst>
          </p:cNvPr>
          <p:cNvSpPr/>
          <p:nvPr/>
        </p:nvSpPr>
        <p:spPr>
          <a:xfrm>
            <a:off x="4473600" y="4203559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F4687-23A0-4733-BA35-F24AAEF55133}"/>
              </a:ext>
            </a:extLst>
          </p:cNvPr>
          <p:cNvSpPr txBox="1"/>
          <p:nvPr/>
        </p:nvSpPr>
        <p:spPr>
          <a:xfrm>
            <a:off x="7677310" y="1000223"/>
            <a:ext cx="1962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Conv. Th.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EA1E868-143A-4A02-B76B-3AF4AB91BE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9" t="34083" r="71067" b="6710"/>
          <a:stretch/>
        </p:blipFill>
        <p:spPr>
          <a:xfrm>
            <a:off x="5882048" y="1369555"/>
            <a:ext cx="1397783" cy="4060420"/>
          </a:xfrm>
          <a:prstGeom prst="rect">
            <a:avLst/>
          </a:prstGeom>
        </p:spPr>
      </p:pic>
      <p:pic>
        <p:nvPicPr>
          <p:cNvPr id="10" name="그림 9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84EB9FE-0DC9-46E2-9ABF-9E2D69D0AB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" t="25355" r="68990" b="16182"/>
          <a:stretch/>
        </p:blipFill>
        <p:spPr>
          <a:xfrm>
            <a:off x="7782858" y="1369555"/>
            <a:ext cx="1490432" cy="40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2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dirty="0" err="1">
                <a:ea typeface="Microsoft GothicNeo"/>
                <a:cs typeface="Microsoft GothicNeo"/>
              </a:rPr>
              <a:t>Abstract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2868342"/>
            <a:ext cx="9830842" cy="2497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- 201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5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년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Zhang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의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Text classification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논문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Character-level encoding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을 위한 데이터셋 직접 제작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Alphabet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dictionary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를 통한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one-hot encoding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위에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6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개의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 1-D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convolutional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layers, 3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개의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 fully connected layers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를 얹음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.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PyTorch를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이용해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재구현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52E71-9D45-4179-B10A-C02EBFFD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458087"/>
            <a:ext cx="5685013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9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</a:t>
            </a:r>
            <a:r>
              <a:rPr lang="en-US" altLang="ko-KR" sz="3100" dirty="0">
                <a:ea typeface="Microsoft GothicNeo"/>
                <a:cs typeface="Microsoft GothicNeo"/>
              </a:rPr>
              <a:t>7</a:t>
            </a:r>
            <a:r>
              <a:rPr lang="ko-KR" altLang="en-US" sz="3100" dirty="0">
                <a:ea typeface="Microsoft GothicNeo"/>
                <a:cs typeface="Microsoft GothicNeo"/>
              </a:rPr>
              <a:t>. </a:t>
            </a:r>
            <a:r>
              <a:rPr lang="en-US" altLang="ko-KR" sz="3100" dirty="0">
                <a:ea typeface="Microsoft GothicNeo"/>
                <a:cs typeface="Microsoft GothicNeo"/>
              </a:rPr>
              <a:t>Amazon Polarity</a:t>
            </a:r>
            <a:r>
              <a:rPr lang="ko-KR" altLang="en-US" sz="3100" dirty="0">
                <a:ea typeface="Microsoft GothicNeo"/>
                <a:cs typeface="Microsoft GothicNeo"/>
              </a:rPr>
              <a:t>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74222"/>
              </p:ext>
            </p:extLst>
          </p:nvPr>
        </p:nvGraphicFramePr>
        <p:xfrm>
          <a:off x="169376" y="4964971"/>
          <a:ext cx="34315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Sm. Conv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6.279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icrosoft GothicNeo Light"/>
                <a:cs typeface="Microsoft GothicNeo Light"/>
              </a:rPr>
              <a:t>Epoch</a:t>
            </a:r>
            <a:r>
              <a:rPr lang="ko-KR" altLang="en-US" dirty="0">
                <a:ea typeface="Microsoft GothicNeo Light"/>
                <a:cs typeface="Microsoft GothicNeo Light"/>
              </a:rPr>
              <a:t>=</a:t>
            </a:r>
            <a:r>
              <a:rPr lang="en-US" altLang="ko-KR" dirty="0">
                <a:ea typeface="Microsoft GothicNeo Light"/>
                <a:cs typeface="Microsoft GothicNeo Light"/>
              </a:rPr>
              <a:t>31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A713C17-B17A-40E5-900B-AE63A43D1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6" y="927715"/>
            <a:ext cx="5524935" cy="3453084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4DDAA316-6E1D-4E03-B87F-61E62D22C4D4}"/>
              </a:ext>
            </a:extLst>
          </p:cNvPr>
          <p:cNvSpPr/>
          <p:nvPr/>
        </p:nvSpPr>
        <p:spPr>
          <a:xfrm>
            <a:off x="5044981" y="3899975"/>
            <a:ext cx="495466" cy="1772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C99CF4-FCE0-4EFC-A7E2-84CD31C63FF1}"/>
              </a:ext>
            </a:extLst>
          </p:cNvPr>
          <p:cNvSpPr txBox="1"/>
          <p:nvPr/>
        </p:nvSpPr>
        <p:spPr>
          <a:xfrm>
            <a:off x="5882048" y="1000223"/>
            <a:ext cx="123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Sm. Conv</a:t>
            </a:r>
            <a:endParaRPr lang="ko-KR" altLang="en-US" dirty="0"/>
          </a:p>
        </p:txBody>
      </p:sp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835B0959-9044-4155-A320-B5346C59A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0915" r="69277" b="26536"/>
          <a:stretch/>
        </p:blipFill>
        <p:spPr>
          <a:xfrm>
            <a:off x="5922898" y="1369555"/>
            <a:ext cx="1412811" cy="36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3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 </a:t>
            </a:r>
            <a:r>
              <a:rPr lang="ko-KR" altLang="en-US" sz="3100" dirty="0" err="1">
                <a:ea typeface="Microsoft GothicNeo"/>
                <a:cs typeface="Microsoft GothicNeo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69848" y="3741845"/>
            <a:ext cx="9830842" cy="2788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문장 데이터의 각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character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를 길이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70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one-hot vector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로 치환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총 문장 길이는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1014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로 통일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치환된 문장 데이터가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6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convolution layer, max-pooling layer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에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들어감</a:t>
            </a:r>
            <a:endParaRPr lang="ko-KR" altLang="en-US" sz="1700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마지막으로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3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fully connected layer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에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들어감</a:t>
            </a:r>
            <a:endParaRPr lang="ko-KR" altLang="en-US" sz="1700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각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conv.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Layer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가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1024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feature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를 가지는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large model, 256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feature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를 가지는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small model 2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variation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이 존재</a:t>
            </a:r>
            <a:endParaRPr lang="en-US" altLang="ko-KR" sz="1700" dirty="0">
              <a:latin typeface="Malgun Gothic"/>
              <a:ea typeface="Malgun Gothic"/>
              <a:cs typeface="Microsoft GothicNeo Ligh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또한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character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의 대소문자를 구별하는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full version, 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소문자로만 진행하는 일반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version 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존재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, data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를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thesaurus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를 통해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augmentation 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하는 </a:t>
            </a:r>
            <a:r>
              <a:rPr lang="en-US" altLang="ko-KR" sz="1700" dirty="0">
                <a:latin typeface="Malgun Gothic"/>
                <a:ea typeface="Malgun Gothic"/>
                <a:cs typeface="Microsoft GothicNeo Light"/>
              </a:rPr>
              <a:t>version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도 존재</a:t>
            </a:r>
            <a:endParaRPr lang="en-US" altLang="ko-KR" sz="1700" dirty="0">
              <a:latin typeface="Malgun Gothic"/>
              <a:ea typeface="Malgun Gothic"/>
              <a:cs typeface="Microsoft GothicNeo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390010-DCBC-413D-A505-E9327EC3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490420"/>
            <a:ext cx="7369179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architecture</a:t>
            </a:r>
            <a:r>
              <a:rPr lang="ko-KR" altLang="en-US" sz="3100" dirty="0">
                <a:ea typeface="Microsoft GothicNeo"/>
                <a:cs typeface="Microsoft GothicNeo"/>
              </a:rPr>
              <a:t> - 1. </a:t>
            </a:r>
            <a:r>
              <a:rPr lang="ko-KR" altLang="en-US" sz="3100" dirty="0" err="1">
                <a:ea typeface="Microsoft GothicNeo"/>
                <a:cs typeface="Microsoft GothicNeo"/>
              </a:rPr>
              <a:t>Embedding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layer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181410" y="4408009"/>
            <a:ext cx="9830842" cy="2116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일반 버전의 경우 위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70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개의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character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들을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one-hot encoding (1-of-70 encoding)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위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character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사전에 없는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blank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character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과 같은 것들은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all-zero vector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encoding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모든 문장을 길이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l0(1014)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fix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Full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버전의 경우 위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70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+ 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대문자 알파벳 </a:t>
            </a:r>
            <a:r>
              <a:rPr lang="en-US" altLang="ko-KR" dirty="0">
                <a:latin typeface="Malgun Gothic"/>
                <a:ea typeface="Malgun Gothic"/>
                <a:cs typeface="Microsoft GothicNeo Light"/>
              </a:rPr>
              <a:t>26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개 를 단어 사전으로 가짐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[</a:t>
            </a:r>
            <a:r>
              <a:rPr lang="ko-KR" altLang="en-US" b="1" dirty="0" err="1">
                <a:latin typeface="Malgun Gothic"/>
                <a:ea typeface="Malgun Gothic"/>
                <a:cs typeface="Microsoft GothicNeo Light"/>
              </a:rPr>
              <a:t>batch-size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</a:t>
            </a:r>
            <a:r>
              <a:rPr lang="en-US" altLang="ko-KR" b="1" dirty="0">
                <a:latin typeface="Malgun Gothic"/>
                <a:ea typeface="Malgun Gothic"/>
                <a:cs typeface="Microsoft GothicNeo Light"/>
              </a:rPr>
              <a:t> sentence length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] -&gt; [</a:t>
            </a:r>
            <a:r>
              <a:rPr lang="ko-KR" altLang="en-US" b="1" dirty="0" err="1">
                <a:latin typeface="Malgun Gothic"/>
                <a:ea typeface="Malgun Gothic"/>
                <a:cs typeface="Microsoft GothicNeo Light"/>
              </a:rPr>
              <a:t>batch-size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</a:t>
            </a:r>
            <a:r>
              <a:rPr lang="en-US" altLang="ko-KR" b="1" dirty="0">
                <a:latin typeface="Malgun Gothic"/>
                <a:ea typeface="Malgun Gothic"/>
                <a:cs typeface="Microsoft GothicNeo Light"/>
              </a:rPr>
              <a:t> 70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en-US" altLang="ko-KR" b="1" dirty="0">
                <a:latin typeface="Malgun Gothic"/>
                <a:ea typeface="Malgun Gothic"/>
                <a:cs typeface="Microsoft GothicNeo Light"/>
              </a:rPr>
              <a:t>1014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]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CDC367-02EC-4E89-A9A3-27EB441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10" y="1916153"/>
            <a:ext cx="5029636" cy="602032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0DCE6D7-9C3A-4BBE-BBF3-A3E155F644BF}"/>
              </a:ext>
            </a:extLst>
          </p:cNvPr>
          <p:cNvCxnSpPr>
            <a:stCxn id="4" idx="2"/>
          </p:cNvCxnSpPr>
          <p:nvPr/>
        </p:nvCxnSpPr>
        <p:spPr>
          <a:xfrm>
            <a:off x="3696228" y="2518185"/>
            <a:ext cx="1764484" cy="57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46E0A5-AE51-42C5-870B-2C085D759077}"/>
              </a:ext>
            </a:extLst>
          </p:cNvPr>
          <p:cNvSpPr txBox="1"/>
          <p:nvPr/>
        </p:nvSpPr>
        <p:spPr>
          <a:xfrm>
            <a:off x="5569769" y="3154261"/>
            <a:ext cx="426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[0,0,0, … 1, … 0,0] (One-hot encoding)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41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reproduction</a:t>
            </a:r>
            <a:r>
              <a:rPr lang="ko-KR" altLang="en-US" sz="3100" dirty="0">
                <a:ea typeface="Microsoft GothicNeo"/>
                <a:cs typeface="Microsoft GothicNeo"/>
              </a:rPr>
              <a:t> – 1. </a:t>
            </a:r>
            <a:r>
              <a:rPr lang="ko-KR" altLang="en-US" sz="3100" dirty="0" err="1">
                <a:ea typeface="Microsoft GothicNeo"/>
                <a:cs typeface="Microsoft GothicNeo"/>
              </a:rPr>
              <a:t>Embedding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layer</a:t>
            </a:r>
            <a:endParaRPr lang="ko-KR" altLang="en-US" dirty="0" err="1">
              <a:ea typeface="Microsoft GothicNeo"/>
              <a:cs typeface="Microsoft GothicNe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2BCB2-CF48-49FE-B446-811F95DA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1" y="1959009"/>
            <a:ext cx="7898075" cy="9595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64969F-DAA6-4F41-A6BA-95387B51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01" y="3337084"/>
            <a:ext cx="4701947" cy="1638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CFFAD-F812-4AFE-9EBE-86BF1FD7A905}"/>
              </a:ext>
            </a:extLst>
          </p:cNvPr>
          <p:cNvSpPr txBox="1"/>
          <p:nvPr/>
        </p:nvSpPr>
        <p:spPr>
          <a:xfrm>
            <a:off x="286001" y="5280962"/>
            <a:ext cx="1068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Batch</a:t>
            </a:r>
            <a:r>
              <a:rPr lang="ko-KR" altLang="en-US" dirty="0"/>
              <a:t> </a:t>
            </a:r>
            <a:r>
              <a:rPr lang="en-US" altLang="ko-KR" dirty="0"/>
              <a:t>size x </a:t>
            </a:r>
            <a:r>
              <a:rPr lang="en-US" altLang="ko-KR" dirty="0" err="1"/>
              <a:t>alphabet_length</a:t>
            </a:r>
            <a:r>
              <a:rPr lang="en-US" altLang="ko-KR" dirty="0"/>
              <a:t> x </a:t>
            </a:r>
            <a:r>
              <a:rPr lang="en-US" altLang="ko-KR" dirty="0" err="1"/>
              <a:t>char_length</a:t>
            </a:r>
            <a:r>
              <a:rPr lang="ko-KR" altLang="en-US" dirty="0"/>
              <a:t>의 </a:t>
            </a:r>
            <a:r>
              <a:rPr lang="en-US" altLang="ko-KR" dirty="0"/>
              <a:t>zeros vector </a:t>
            </a:r>
            <a:r>
              <a:rPr lang="ko-KR" altLang="en-US" dirty="0"/>
              <a:t>만든 후 알파벳 사전의 </a:t>
            </a:r>
            <a:r>
              <a:rPr lang="en-US" altLang="ko-KR" dirty="0"/>
              <a:t>key</a:t>
            </a:r>
            <a:r>
              <a:rPr lang="ko-KR" altLang="en-US" dirty="0"/>
              <a:t>값에 대응 하는 </a:t>
            </a:r>
            <a:r>
              <a:rPr lang="en-US" altLang="ko-KR" dirty="0"/>
              <a:t>value </a:t>
            </a:r>
            <a:r>
              <a:rPr lang="ko-KR" altLang="en-US" dirty="0"/>
              <a:t>만 </a:t>
            </a:r>
            <a:r>
              <a:rPr lang="en-US" altLang="ko-KR" dirty="0"/>
              <a:t>1</a:t>
            </a:r>
            <a:r>
              <a:rPr lang="ko-KR" altLang="en-US" dirty="0"/>
              <a:t>로 바꿔 줌 </a:t>
            </a:r>
            <a:r>
              <a:rPr lang="en-US" altLang="ko-KR" dirty="0"/>
              <a:t>(</a:t>
            </a:r>
            <a:r>
              <a:rPr lang="ko-KR" altLang="en-US" dirty="0"/>
              <a:t>뒤에서부터 진행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27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22" y="498507"/>
            <a:ext cx="6188277" cy="1372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 architecture - 2. Convolution layer</a:t>
            </a:r>
          </a:p>
        </p:txBody>
      </p: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5125977" y="2859875"/>
            <a:ext cx="7066023" cy="25501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 dirty="0">
                <a:solidFill>
                  <a:schemeClr val="tx2"/>
                </a:solidFill>
              </a:rPr>
              <a:t>- Embedding 된 [batch-size, 70, 1014] </a:t>
            </a:r>
            <a:r>
              <a:rPr lang="en-US" altLang="ko-KR" dirty="0" err="1">
                <a:solidFill>
                  <a:schemeClr val="tx2"/>
                </a:solidFill>
              </a:rPr>
              <a:t>size의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input이</a:t>
            </a:r>
            <a:r>
              <a:rPr lang="en-US" altLang="ko-KR" dirty="0">
                <a:solidFill>
                  <a:schemeClr val="tx2"/>
                </a:solidFill>
              </a:rPr>
              <a:t> [</a:t>
            </a:r>
            <a:r>
              <a:rPr lang="en-US" altLang="ko-KR" dirty="0" err="1">
                <a:solidFill>
                  <a:schemeClr val="tx2"/>
                </a:solidFill>
              </a:rPr>
              <a:t>out_channels</a:t>
            </a:r>
            <a:r>
              <a:rPr lang="en-US" altLang="ko-KR" dirty="0">
                <a:solidFill>
                  <a:schemeClr val="tx2"/>
                </a:solidFill>
              </a:rPr>
              <a:t>, 70, Kernel] </a:t>
            </a:r>
            <a:r>
              <a:rPr lang="en-US" altLang="ko-KR" dirty="0" err="1">
                <a:solidFill>
                  <a:schemeClr val="tx2"/>
                </a:solidFill>
              </a:rPr>
              <a:t>size의</a:t>
            </a:r>
            <a:r>
              <a:rPr lang="en-US" altLang="ko-KR" dirty="0">
                <a:solidFill>
                  <a:schemeClr val="tx2"/>
                </a:solidFill>
              </a:rPr>
              <a:t> </a:t>
            </a:r>
            <a:r>
              <a:rPr lang="en-US" altLang="ko-KR" dirty="0" err="1">
                <a:solidFill>
                  <a:schemeClr val="tx2"/>
                </a:solidFill>
              </a:rPr>
              <a:t>filter들에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의해</a:t>
            </a:r>
            <a:r>
              <a:rPr lang="en-US" altLang="ko-KR" dirty="0">
                <a:solidFill>
                  <a:schemeClr val="tx2"/>
                </a:solidFill>
              </a:rPr>
              <a:t> convolution 됨</a:t>
            </a:r>
            <a:endParaRPr lang="en-US" altLang="ko-KR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그 후 </a:t>
            </a:r>
            <a:r>
              <a:rPr lang="en-US" altLang="ko-KR" dirty="0">
                <a:solidFill>
                  <a:schemeClr val="tx2"/>
                </a:solidFill>
              </a:rPr>
              <a:t>1-D version of max-pooling</a:t>
            </a:r>
            <a:r>
              <a:rPr lang="ko-KR" altLang="en-US" dirty="0">
                <a:solidFill>
                  <a:schemeClr val="tx2"/>
                </a:solidFill>
              </a:rPr>
              <a:t>에 의해 </a:t>
            </a:r>
            <a:r>
              <a:rPr lang="en-US" altLang="ko-KR" dirty="0">
                <a:solidFill>
                  <a:schemeClr val="tx2"/>
                </a:solidFill>
              </a:rPr>
              <a:t>pooling</a:t>
            </a: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총 </a:t>
            </a:r>
            <a:r>
              <a:rPr lang="en-US" altLang="ko-KR" dirty="0">
                <a:solidFill>
                  <a:schemeClr val="tx2"/>
                </a:solidFill>
              </a:rPr>
              <a:t>6</a:t>
            </a:r>
            <a:r>
              <a:rPr lang="ko-KR" altLang="en-US" dirty="0">
                <a:solidFill>
                  <a:schemeClr val="tx2"/>
                </a:solidFill>
              </a:rPr>
              <a:t>개의 </a:t>
            </a:r>
            <a:r>
              <a:rPr lang="en-US" altLang="ko-KR" dirty="0">
                <a:solidFill>
                  <a:schemeClr val="tx2"/>
                </a:solidFill>
              </a:rPr>
              <a:t>convolution layer</a:t>
            </a: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en-US" altLang="ko-KR" dirty="0">
                <a:solidFill>
                  <a:schemeClr val="tx2"/>
                </a:solidFill>
              </a:rPr>
              <a:t>(0, 0.05)</a:t>
            </a:r>
            <a:r>
              <a:rPr lang="ko-KR" altLang="en-US" dirty="0">
                <a:solidFill>
                  <a:schemeClr val="tx2"/>
                </a:solidFill>
              </a:rPr>
              <a:t>의 </a:t>
            </a:r>
            <a:r>
              <a:rPr lang="en-US" altLang="ko-KR" dirty="0">
                <a:solidFill>
                  <a:schemeClr val="tx2"/>
                </a:solidFill>
              </a:rPr>
              <a:t>gaussian distribution</a:t>
            </a:r>
            <a:r>
              <a:rPr lang="ko-KR" altLang="en-US" dirty="0">
                <a:solidFill>
                  <a:schemeClr val="tx2"/>
                </a:solidFill>
              </a:rPr>
              <a:t>에 의해 </a:t>
            </a:r>
            <a:r>
              <a:rPr lang="en-US" altLang="ko-KR" dirty="0">
                <a:solidFill>
                  <a:schemeClr val="tx2"/>
                </a:solidFill>
              </a:rPr>
              <a:t>initialize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[batch-size,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70, 1014] -&gt; [batch-size, </a:t>
            </a:r>
            <a:r>
              <a:rPr lang="en-US" altLang="ko-KR" sz="1300" b="1" dirty="0" err="1">
                <a:latin typeface="Malgun Gothic"/>
                <a:ea typeface="Malgun Gothic"/>
                <a:cs typeface="Microsoft GothicNeo Light"/>
              </a:rPr>
              <a:t>out_channels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,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(1014-kernel_size)+1]</a:t>
            </a:r>
            <a:endParaRPr lang="en-US" sz="1500" dirty="0">
              <a:ea typeface="Microsoft GothicNeo Light"/>
              <a:cs typeface="Microsoft GothicNe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6D67A6-E66F-4713-BAB6-E5A25905D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2" y="2037552"/>
            <a:ext cx="4370688" cy="1310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501DEE-6454-4430-8780-BDB21127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55" y="3636780"/>
            <a:ext cx="3612193" cy="838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7CF477-6489-4F8C-B23E-FF10BB768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1" y="4713000"/>
            <a:ext cx="2994920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reproduction – 2. </a:t>
            </a:r>
            <a:r>
              <a:rPr lang="ko-KR" altLang="en-US" sz="3100">
                <a:ea typeface="Microsoft GothicNeo"/>
                <a:cs typeface="Microsoft GothicNeo"/>
              </a:rPr>
              <a:t>Convolution layer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22125-4D21-4A3A-A6E8-47460234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9" y="1320483"/>
            <a:ext cx="4171868" cy="4861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508425-C439-4484-9AF6-430229C0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20" y="3149282"/>
            <a:ext cx="4769999" cy="89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813" y="553724"/>
            <a:ext cx="6696276" cy="1637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kern="1200">
                <a:latin typeface="+mj-lt"/>
                <a:ea typeface="+mj-ea"/>
                <a:cs typeface="+mj-cs"/>
              </a:rPr>
              <a:t>Model architecture - </a:t>
            </a:r>
            <a:r>
              <a:rPr lang="en-US" altLang="ko-KR"/>
              <a:t>3</a:t>
            </a:r>
            <a:r>
              <a:rPr lang="en-US" altLang="ko-KR" kern="1200">
                <a:latin typeface="+mj-lt"/>
                <a:ea typeface="+mj-ea"/>
                <a:cs typeface="+mj-cs"/>
              </a:rPr>
              <a:t>. </a:t>
            </a:r>
            <a:r>
              <a:rPr lang="en-US" altLang="ko-KR"/>
              <a:t>Fully connected layer</a:t>
            </a:r>
            <a:endParaRPr lang="en-US" altLang="ko-KR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4718814" y="3049678"/>
            <a:ext cx="7474631" cy="20598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처음 </a:t>
            </a:r>
            <a:r>
              <a:rPr lang="en-US" altLang="ko-KR" dirty="0">
                <a:solidFill>
                  <a:schemeClr val="tx2"/>
                </a:solidFill>
              </a:rPr>
              <a:t>layer</a:t>
            </a:r>
            <a:r>
              <a:rPr lang="ko-KR" altLang="en-US" dirty="0">
                <a:solidFill>
                  <a:schemeClr val="tx2"/>
                </a:solidFill>
              </a:rPr>
              <a:t>는 </a:t>
            </a:r>
            <a:r>
              <a:rPr lang="en-US" altLang="ko-KR" dirty="0">
                <a:solidFill>
                  <a:schemeClr val="tx2"/>
                </a:solidFill>
              </a:rPr>
              <a:t>input</a:t>
            </a:r>
            <a:r>
              <a:rPr lang="ko-KR" altLang="en-US" dirty="0">
                <a:solidFill>
                  <a:schemeClr val="tx2"/>
                </a:solidFill>
              </a:rPr>
              <a:t>으로 </a:t>
            </a:r>
            <a:r>
              <a:rPr lang="en-US" altLang="ko-KR" dirty="0">
                <a:solidFill>
                  <a:schemeClr val="tx2"/>
                </a:solidFill>
              </a:rPr>
              <a:t>convolution </a:t>
            </a:r>
            <a:r>
              <a:rPr lang="ko-KR" altLang="en-US" dirty="0">
                <a:solidFill>
                  <a:schemeClr val="tx2"/>
                </a:solidFill>
              </a:rPr>
              <a:t>후 </a:t>
            </a:r>
            <a:r>
              <a:rPr lang="en-US" altLang="ko-KR" dirty="0" err="1">
                <a:solidFill>
                  <a:schemeClr val="tx2"/>
                </a:solidFill>
              </a:rPr>
              <a:t>maxpooling</a:t>
            </a:r>
            <a:r>
              <a:rPr lang="ko-KR" altLang="en-US" dirty="0">
                <a:solidFill>
                  <a:schemeClr val="tx2"/>
                </a:solidFill>
              </a:rPr>
              <a:t>으로 나눈 값들의 최종 </a:t>
            </a:r>
            <a:r>
              <a:rPr lang="en-US" altLang="ko-KR" dirty="0">
                <a:solidFill>
                  <a:schemeClr val="tx2"/>
                </a:solidFill>
              </a:rPr>
              <a:t>length </a:t>
            </a:r>
            <a:r>
              <a:rPr lang="ko-KR" altLang="en-US" dirty="0">
                <a:solidFill>
                  <a:schemeClr val="tx2"/>
                </a:solidFill>
              </a:rPr>
              <a:t>만큼 </a:t>
            </a:r>
            <a:r>
              <a:rPr lang="ko-KR" altLang="en-US" dirty="0" err="1">
                <a:solidFill>
                  <a:schemeClr val="tx2"/>
                </a:solidFill>
              </a:rPr>
              <a:t>들어감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중간 </a:t>
            </a:r>
            <a:r>
              <a:rPr lang="en-US" altLang="ko-KR" dirty="0">
                <a:solidFill>
                  <a:schemeClr val="tx2"/>
                </a:solidFill>
              </a:rPr>
              <a:t>layer</a:t>
            </a:r>
            <a:r>
              <a:rPr lang="ko-KR" altLang="en-US" dirty="0">
                <a:solidFill>
                  <a:schemeClr val="tx2"/>
                </a:solidFill>
              </a:rPr>
              <a:t>들의 </a:t>
            </a:r>
            <a:r>
              <a:rPr lang="en-US" altLang="ko-KR" dirty="0" err="1">
                <a:solidFill>
                  <a:schemeClr val="tx2"/>
                </a:solidFill>
              </a:rPr>
              <a:t>outpu</a:t>
            </a:r>
            <a:r>
              <a:rPr lang="ko-KR" altLang="en-US" dirty="0">
                <a:solidFill>
                  <a:schemeClr val="tx2"/>
                </a:solidFill>
              </a:rPr>
              <a:t>은 </a:t>
            </a:r>
            <a:r>
              <a:rPr lang="en-US" altLang="ko-KR" dirty="0">
                <a:solidFill>
                  <a:schemeClr val="tx2"/>
                </a:solidFill>
              </a:rPr>
              <a:t>2048 or 1024</a:t>
            </a: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en-US" altLang="ko-KR" dirty="0" err="1">
                <a:solidFill>
                  <a:schemeClr val="tx2"/>
                </a:solidFill>
              </a:rPr>
              <a:t>마지막</a:t>
            </a:r>
            <a:r>
              <a:rPr lang="en-US" altLang="ko-KR" dirty="0">
                <a:solidFill>
                  <a:schemeClr val="tx2"/>
                </a:solidFill>
              </a:rPr>
              <a:t> fully connected </a:t>
            </a:r>
            <a:r>
              <a:rPr lang="en-US" altLang="ko-KR" dirty="0" err="1">
                <a:solidFill>
                  <a:schemeClr val="tx2"/>
                </a:solidFill>
              </a:rPr>
              <a:t>layer에</a:t>
            </a:r>
            <a:r>
              <a:rPr lang="en-US" altLang="ko-KR" dirty="0">
                <a:solidFill>
                  <a:schemeClr val="tx2"/>
                </a:solidFill>
              </a:rPr>
              <a:t> 들어가 classification 태스크의 class </a:t>
            </a:r>
            <a:r>
              <a:rPr lang="en-US" altLang="ko-KR" dirty="0" err="1">
                <a:solidFill>
                  <a:schemeClr val="tx2"/>
                </a:solidFill>
              </a:rPr>
              <a:t>개수에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따라</a:t>
            </a:r>
            <a:r>
              <a:rPr lang="en-US" altLang="ko-KR" dirty="0">
                <a:solidFill>
                  <a:schemeClr val="tx2"/>
                </a:solidFill>
              </a:rPr>
              <a:t> 각 </a:t>
            </a:r>
            <a:r>
              <a:rPr lang="en-US" altLang="ko-KR" dirty="0" err="1">
                <a:solidFill>
                  <a:schemeClr val="tx2"/>
                </a:solidFill>
              </a:rPr>
              <a:t>label들의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값 반환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  <a:buFontTx/>
              <a:buChar char="-"/>
            </a:pPr>
            <a:r>
              <a:rPr lang="en-US" altLang="ko-KR" sz="1800" b="1" dirty="0">
                <a:latin typeface="Malgun Gothic"/>
                <a:ea typeface="Malgun Gothic"/>
                <a:cs typeface="Microsoft GothicNeo Light"/>
              </a:rPr>
              <a:t>[batch-size, </a:t>
            </a:r>
            <a:r>
              <a:rPr lang="en-US" altLang="ko-KR" sz="1800" b="1" dirty="0" err="1">
                <a:latin typeface="Malgun Gothic"/>
                <a:ea typeface="Malgun Gothic"/>
                <a:cs typeface="Microsoft GothicNeo Light"/>
              </a:rPr>
              <a:t>out_channels</a:t>
            </a:r>
            <a:r>
              <a:rPr lang="en-US" altLang="ko-KR" sz="1800" b="1" dirty="0">
                <a:latin typeface="Malgun Gothic"/>
                <a:ea typeface="Malgun Gothic"/>
                <a:cs typeface="Microsoft GothicNeo Light"/>
              </a:rPr>
              <a:t>,</a:t>
            </a:r>
            <a:r>
              <a:rPr lang="ko-KR" altLang="en-US" sz="1800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sz="1800" b="1" dirty="0">
                <a:latin typeface="Malgun Gothic"/>
                <a:ea typeface="Malgun Gothic"/>
                <a:cs typeface="Microsoft GothicNeo Light"/>
              </a:rPr>
              <a:t>(1014-kernel_size)+1] </a:t>
            </a:r>
            <a:r>
              <a:rPr lang="en-US" sz="1700" b="1" dirty="0">
                <a:latin typeface="Malgun Gothic"/>
                <a:ea typeface="Malgun Gothic"/>
                <a:cs typeface="Microsoft GothicNeo Light"/>
              </a:rPr>
              <a:t>-&gt; [batch-size, </a:t>
            </a:r>
            <a:r>
              <a:rPr lang="ko-KR" altLang="en-US" sz="1700" b="1" dirty="0">
                <a:latin typeface="Malgun Gothic"/>
                <a:ea typeface="Malgun Gothic"/>
                <a:cs typeface="Microsoft GothicNeo Light"/>
              </a:rPr>
              <a:t>클래스</a:t>
            </a:r>
            <a:r>
              <a:rPr lang="en-US" sz="1700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b="1" dirty="0">
                <a:latin typeface="Malgun Gothic"/>
                <a:ea typeface="Malgun Gothic"/>
                <a:cs typeface="Microsoft GothicNeo Light"/>
              </a:rPr>
              <a:t>개수</a:t>
            </a:r>
            <a:r>
              <a:rPr lang="en-US" sz="1700" b="1" dirty="0">
                <a:latin typeface="Malgun Gothic"/>
                <a:ea typeface="Malgun Gothic"/>
                <a:cs typeface="Microsoft GothicNeo Light"/>
              </a:rPr>
              <a:t>]</a:t>
            </a:r>
            <a:endParaRPr lang="en-US" altLang="ko-KR" sz="1700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661E34-50E5-4EFA-83E7-BEDE6B1A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70" y="3754117"/>
            <a:ext cx="3957823" cy="9001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D90F06-CD89-440B-887E-BE504BCD8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22299" r="3298" b="16979"/>
          <a:stretch/>
        </p:blipFill>
        <p:spPr>
          <a:xfrm>
            <a:off x="995095" y="2966068"/>
            <a:ext cx="2592734" cy="3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Model</a:t>
            </a:r>
            <a:r>
              <a:rPr lang="ko-KR" altLang="en-US" sz="3100">
                <a:ea typeface="Microsoft GothicNeo"/>
                <a:cs typeface="Microsoft GothicNeo"/>
              </a:rPr>
              <a:t> reproduction – 3. Fully connected layer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048F9-8C71-492F-933E-6A154BA19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42" b="33676"/>
          <a:stretch/>
        </p:blipFill>
        <p:spPr>
          <a:xfrm>
            <a:off x="1069009" y="1595622"/>
            <a:ext cx="4827686" cy="510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DA3FC6-1D42-40A9-AA46-8C274A157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2515570"/>
            <a:ext cx="4827686" cy="22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9684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694</Words>
  <Application>Microsoft Office PowerPoint</Application>
  <PresentationFormat>와이드스크린</PresentationFormat>
  <Paragraphs>92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Microsoft GothicNeo</vt:lpstr>
      <vt:lpstr>Microsoft GothicNeo Light</vt:lpstr>
      <vt:lpstr>Malgun Gothic</vt:lpstr>
      <vt:lpstr>Arial</vt:lpstr>
      <vt:lpstr>BohemianVTI</vt:lpstr>
      <vt:lpstr>Character-level Convolutional Networks for Text Classification - Xiang Zhang, Junbo Zhao, Yann LeCun, NIPS 15</vt:lpstr>
      <vt:lpstr>Abstract</vt:lpstr>
      <vt:lpstr>Model overview</vt:lpstr>
      <vt:lpstr>Model architecture - 1. Embedding layer</vt:lpstr>
      <vt:lpstr>Model reproduction – 1. Embedding layer</vt:lpstr>
      <vt:lpstr>Model architecture - 2. Convolution layer</vt:lpstr>
      <vt:lpstr>Model reproduction – 2. Convolution layer</vt:lpstr>
      <vt:lpstr>Model architecture - 3. Fully connected layer</vt:lpstr>
      <vt:lpstr>Model reproduction – 3. Fully connected layer</vt:lpstr>
      <vt:lpstr>Model architecture - 4. Augmentation</vt:lpstr>
      <vt:lpstr>Datasets</vt:lpstr>
      <vt:lpstr>Data Preprocess</vt:lpstr>
      <vt:lpstr>Dataset - 1. AG-Results</vt:lpstr>
      <vt:lpstr>Dataset - 2. Sogou-Results</vt:lpstr>
      <vt:lpstr>Dataset - 3. DBPedia-Results</vt:lpstr>
      <vt:lpstr>Dataset - 4. Yelp Polarity-Results</vt:lpstr>
      <vt:lpstr>Dataset - 5. Yelp Full-Results</vt:lpstr>
      <vt:lpstr>Dataset - 6. Yahoo Answers-Results</vt:lpstr>
      <vt:lpstr>Dataset - 7. Amazon Full-Results</vt:lpstr>
      <vt:lpstr>Dataset - 7. Amazon Polarity-Results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/>
  <cp:lastModifiedBy>신채호[ 학부재학 / 컴퓨터학과 ]</cp:lastModifiedBy>
  <cp:revision>1289</cp:revision>
  <dcterms:created xsi:type="dcterms:W3CDTF">2021-03-27T07:30:39Z</dcterms:created>
  <dcterms:modified xsi:type="dcterms:W3CDTF">2021-05-27T02:50:17Z</dcterms:modified>
</cp:coreProperties>
</file>